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70" r:id="rId7"/>
    <p:sldId id="267" r:id="rId8"/>
    <p:sldId id="261" r:id="rId9"/>
    <p:sldId id="264" r:id="rId10"/>
    <p:sldId id="265" r:id="rId11"/>
    <p:sldId id="269" r:id="rId12"/>
    <p:sldId id="271" r:id="rId13"/>
    <p:sldId id="263" r:id="rId14"/>
    <p:sldId id="262" r:id="rId15"/>
    <p:sldId id="259" r:id="rId16"/>
    <p:sldId id="272" r:id="rId17"/>
  </p:sldIdLst>
  <p:sldSz cx="18288000" cy="10287000"/>
  <p:notesSz cx="6858000" cy="9144000"/>
  <p:embeddedFontLst>
    <p:embeddedFont>
      <p:font typeface="Amazon Ember" panose="020B0603020204020204" pitchFamily="34" charset="0"/>
      <p:regular r:id="rId18"/>
      <p:bold r:id="rId19"/>
      <p:italic r:id="rId20"/>
      <p:boldItalic r:id="rId21"/>
    </p:embeddedFont>
    <p:embeddedFont>
      <p:font typeface="Amazon Ember Heavy" panose="020B0803020204020204" pitchFamily="34" charset="0"/>
      <p:regular r:id="rId22"/>
      <p:bold r:id="rId23"/>
      <p:italic r:id="rId24"/>
      <p:boldItalic r:id="rId25"/>
    </p:embeddedFont>
    <p:embeddedFont>
      <p:font typeface="Lucida Console" panose="020B0609040504020204" pitchFamily="49" charset="0"/>
      <p:regular r:id="rId26"/>
    </p:embeddedFont>
    <p:embeddedFont>
      <p:font typeface="Verdana Pro" panose="020B0604030504040204" pitchFamily="34" charset="0"/>
      <p:regular r:id="rId27"/>
      <p:bold r:id="rId28"/>
      <p:italic r:id="rId29"/>
      <p:boldItalic r:id="rId30"/>
    </p:embeddedFont>
    <p:embeddedFont>
      <p:font typeface="Verdana Pro Cond" panose="020B060403050404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43" autoAdjust="0"/>
    <p:restoredTop sz="94579" autoAdjust="0"/>
  </p:normalViewPr>
  <p:slideViewPr>
    <p:cSldViewPr>
      <p:cViewPr varScale="1">
        <p:scale>
          <a:sx n="88" d="100"/>
          <a:sy n="88" d="100"/>
        </p:scale>
        <p:origin x="232" y="1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11BE-D8F8-09A8-687A-D82866ED69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4200" y="3219257"/>
            <a:ext cx="14688484" cy="1693670"/>
          </a:xfrm>
        </p:spPr>
        <p:txBody>
          <a:bodyPr rIns="0" anchor="ctr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E00C6D1-0B82-14A9-470E-3413ADB439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662614"/>
            <a:ext cx="14650384" cy="336356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A18AA01-9B02-B823-0AD5-4B8BCF5A2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5107438"/>
            <a:ext cx="14688484" cy="381946"/>
          </a:xfrm>
        </p:spPr>
        <p:txBody>
          <a:bodyPr anchor="ctr"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1F55BC5-14F0-290D-5C38-5E3197264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10300"/>
            <a:ext cx="14650384" cy="801688"/>
          </a:xfrm>
        </p:spPr>
        <p:txBody>
          <a:bodyPr anchor="ctr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522962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11DF3-C6BE-FAE5-BE51-B34CBC0E3A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3D9FA5-73DB-A4DB-C80E-13DFC3B7784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228850"/>
            <a:ext cx="8515350" cy="7086600"/>
          </a:xfrm>
        </p:spPr>
        <p:txBody>
          <a:bodyPr rIns="0"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2B4D25E-80C2-7689-F96A-845EC686BE3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315450" y="2228850"/>
            <a:ext cx="8515350" cy="7086600"/>
          </a:xfrm>
        </p:spPr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66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3FEBF0-97B2-6BC6-D595-4C8876B10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E77458-0BF7-0675-F079-241EDD79A19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571750"/>
            <a:ext cx="8515350" cy="6743700"/>
          </a:xfrm>
        </p:spPr>
        <p:txBody>
          <a:bodyPr rIns="0"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8C44706-A6FE-456A-A43A-735578AAD3F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315450" y="2571750"/>
            <a:ext cx="8515350" cy="6743700"/>
          </a:xfrm>
        </p:spPr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B75C1-693F-335C-E3D5-A7C2F6012B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85900"/>
            <a:ext cx="17373600" cy="410136"/>
          </a:xfrm>
        </p:spPr>
        <p:txBody>
          <a:bodyPr/>
          <a:lstStyle>
            <a:lvl1pPr marL="0" indent="0">
              <a:buNone/>
              <a:defRPr sz="1800" b="1" cap="all" spc="450" baseline="0">
                <a:solidFill>
                  <a:schemeClr val="accent6"/>
                </a:solidFill>
              </a:defRPr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6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AB2F-8A67-4972-7EE3-BBCD3FF27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4832"/>
            <a:ext cx="17373600" cy="102552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Code layout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C5BB2-B3A9-F689-AB0A-9B41DE022F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35187"/>
            <a:ext cx="17373600" cy="7923212"/>
          </a:xfrm>
        </p:spPr>
        <p:txBody>
          <a:bodyPr/>
          <a:lstStyle>
            <a:lvl1pPr marL="0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1pPr>
            <a:lvl2pPr marL="603504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2pPr>
            <a:lvl3pPr marL="1001268" indent="0">
              <a:buNone/>
              <a:defRPr sz="2700">
                <a:latin typeface="Lucida Console" panose="020B0609040504020204" pitchFamily="49" charset="0"/>
              </a:defRPr>
            </a:lvl3pPr>
            <a:lvl4pPr marL="1412748" indent="0">
              <a:buNone/>
              <a:defRPr sz="2700">
                <a:latin typeface="Lucida Console" panose="020B0609040504020204" pitchFamily="49" charset="0"/>
              </a:defRPr>
            </a:lvl4pPr>
            <a:lvl5pPr marL="1810512" indent="0">
              <a:buNone/>
              <a:defRPr sz="27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952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F13A1-E99E-66A5-2ACC-CE774C8637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two-columns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76081A-C7CF-8190-7F52-67B34FB0E4E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228850"/>
            <a:ext cx="8515350" cy="7091406"/>
          </a:xfrm>
        </p:spPr>
        <p:txBody>
          <a:bodyPr/>
          <a:lstStyle>
            <a:lvl1pPr marL="0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1pPr>
            <a:lvl2pPr marL="603504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2pPr>
            <a:lvl3pPr marL="1001268" indent="0">
              <a:buNone/>
              <a:defRPr sz="2700">
                <a:latin typeface="Lucida Console" panose="020B0609040504020204" pitchFamily="49" charset="0"/>
              </a:defRPr>
            </a:lvl3pPr>
            <a:lvl4pPr marL="1412748" indent="0">
              <a:buNone/>
              <a:defRPr sz="2700">
                <a:latin typeface="Lucida Console" panose="020B0609040504020204" pitchFamily="49" charset="0"/>
              </a:defRPr>
            </a:lvl4pPr>
            <a:lvl5pPr marL="1810512" indent="0">
              <a:buNone/>
              <a:defRPr sz="27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4C7AF69-2CD0-5706-4532-726AF7260D3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315450" y="2228850"/>
            <a:ext cx="8515350" cy="7086600"/>
          </a:xfrm>
        </p:spPr>
        <p:txBody>
          <a:bodyPr/>
          <a:lstStyle>
            <a:lvl1pPr marL="0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1pPr>
            <a:lvl2pPr marL="603504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2pPr>
            <a:lvl3pPr marL="1001268" indent="0">
              <a:buNone/>
              <a:defRPr sz="2700">
                <a:latin typeface="Lucida Console" panose="020B0609040504020204" pitchFamily="49" charset="0"/>
              </a:defRPr>
            </a:lvl3pPr>
            <a:lvl4pPr marL="1412748" indent="0">
              <a:buNone/>
              <a:defRPr sz="2700">
                <a:latin typeface="Lucida Console" panose="020B0609040504020204" pitchFamily="49" charset="0"/>
              </a:defRPr>
            </a:lvl4pPr>
            <a:lvl5pPr marL="1810512" indent="0">
              <a:buNone/>
              <a:defRPr sz="27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34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5108" y="2754768"/>
            <a:ext cx="12284870" cy="3324699"/>
          </a:xfrm>
        </p:spPr>
        <p:txBody>
          <a:bodyPr/>
          <a:lstStyle>
            <a:lvl1pPr marL="0" indent="0">
              <a:defRPr sz="66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0F1EBD-942F-4FAF-BCFF-79177E7C2D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95450" y="6950871"/>
            <a:ext cx="12284529" cy="576261"/>
          </a:xfrm>
        </p:spPr>
        <p:txBody>
          <a:bodyPr/>
          <a:lstStyle>
            <a:lvl1pPr marL="0" indent="0">
              <a:buNone/>
              <a:defRPr sz="3600" b="1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20B2A1-4B1F-4B1C-B630-D027C37214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5451" y="7527132"/>
            <a:ext cx="12284870" cy="617220"/>
          </a:xfrm>
        </p:spPr>
        <p:txBody>
          <a:bodyPr/>
          <a:lstStyle>
            <a:lvl1pPr marL="0" indent="0">
              <a:buNone/>
              <a:defRPr sz="3000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Enter quoted person’s affiliation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DBBE757-6C17-4E4F-8133-7D83169ED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1101" y="2969215"/>
            <a:ext cx="464345" cy="46434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028700" indent="0">
              <a:buNone/>
              <a:defRPr sz="15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51D964-7D47-4C3D-8642-76CD15853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21043" y="4826590"/>
            <a:ext cx="464345" cy="46434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028700" indent="0">
              <a:buNone/>
              <a:defRPr sz="15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890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880">
          <p15:clr>
            <a:srgbClr val="FBAE40"/>
          </p15:clr>
        </p15:guide>
        <p15:guide id="2" pos="696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061733"/>
            <a:ext cx="13084629" cy="2163534"/>
          </a:xfrm>
        </p:spPr>
        <p:txBody>
          <a:bodyPr anchor="ctr"/>
          <a:lstStyle>
            <a:lvl1pPr marL="0" indent="0">
              <a:defRPr sz="72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70173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061733"/>
            <a:ext cx="13218459" cy="2163534"/>
          </a:xfrm>
        </p:spPr>
        <p:txBody>
          <a:bodyPr/>
          <a:lstStyle>
            <a:lvl1pPr marL="0" indent="0">
              <a:defRPr sz="7200"/>
            </a:lvl1pPr>
          </a:lstStyle>
          <a:p>
            <a:r>
              <a:rPr lang="en-US" dirty="0"/>
              <a:t>Video or demo divider – </a:t>
            </a:r>
            <a:br>
              <a:rPr lang="en-US" dirty="0"/>
            </a:br>
            <a:r>
              <a:rPr lang="en-US" dirty="0"/>
              <a:t>Type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1922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8111-3D53-4AAE-B443-34FB8837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4D394-B1EA-4880-8726-300D5746D5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2228850"/>
            <a:ext cx="8515347" cy="123586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4200" b="1">
                <a:solidFill>
                  <a:schemeClr val="accent6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2DA0A-F89A-436D-9F74-82C6F76E26C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200" y="3464718"/>
            <a:ext cx="8515347" cy="5850732"/>
          </a:xfrm>
        </p:spPr>
        <p:txBody>
          <a:bodyPr/>
          <a:lstStyle>
            <a:lvl1pPr marL="0" indent="0">
              <a:buNone/>
              <a:defRPr sz="3600"/>
            </a:lvl1pPr>
            <a:lvl2pPr marL="342900" indent="0">
              <a:buNone/>
              <a:defRPr sz="3000"/>
            </a:lvl2pPr>
            <a:lvl3pPr marL="685800" indent="0">
              <a:buNone/>
              <a:defRPr sz="2700"/>
            </a:lvl3pPr>
            <a:lvl4pPr marL="1028700" indent="0">
              <a:buNone/>
              <a:defRPr sz="2400"/>
            </a:lvl4pPr>
            <a:lvl5pPr marL="1028700" indent="0">
              <a:buNone/>
              <a:defRPr sz="24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FBB33-625F-4A20-B7B5-DA1F2DB99E3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315453" y="2228850"/>
            <a:ext cx="8515347" cy="123586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4200" b="1">
                <a:solidFill>
                  <a:schemeClr val="accent6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A12F9-F160-46D4-A1D3-5AF9789C167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9315453" y="3464718"/>
            <a:ext cx="8515347" cy="5850732"/>
          </a:xfrm>
        </p:spPr>
        <p:txBody>
          <a:bodyPr/>
          <a:lstStyle>
            <a:lvl1pPr marL="0" indent="0">
              <a:buNone/>
              <a:defRPr sz="3600"/>
            </a:lvl1pPr>
            <a:lvl2pPr marL="342900" indent="0">
              <a:buNone/>
              <a:defRPr sz="3000"/>
            </a:lvl2pPr>
            <a:lvl3pPr marL="685800" indent="0">
              <a:buNone/>
              <a:defRPr sz="2700"/>
            </a:lvl3pPr>
            <a:lvl4pPr marL="1028700" indent="0">
              <a:buNone/>
              <a:defRPr sz="2400"/>
            </a:lvl4pPr>
            <a:lvl5pPr marL="1028700" indent="0">
              <a:buNone/>
              <a:defRPr sz="24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73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FB8D-98F0-48FE-A1C5-12C632C7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366429"/>
            <a:ext cx="6184106" cy="2400300"/>
          </a:xfrm>
        </p:spPr>
        <p:txBody>
          <a:bodyPr anchor="t" anchorCtr="0"/>
          <a:lstStyle>
            <a:lvl1pPr>
              <a:defRPr sz="6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ECCC-4F4B-4466-A308-B9FC52749E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65232" y="366429"/>
            <a:ext cx="10265568" cy="8949021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0">
              <a:buNone/>
              <a:defRPr sz="36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028700" indent="0">
              <a:buNone/>
              <a:defRPr sz="27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dirty="0"/>
              <a:t>Enter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6CE5B-5A0F-4B5D-BA65-FDC3089632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3257550"/>
            <a:ext cx="6184106" cy="6057900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77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765E-FC87-42C0-B504-47031B18A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366429"/>
            <a:ext cx="6184106" cy="2400300"/>
          </a:xfrm>
        </p:spPr>
        <p:txBody>
          <a:bodyPr anchor="t" anchorCtr="0"/>
          <a:lstStyle>
            <a:lvl1pPr>
              <a:defRPr sz="6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9D3AD-86A7-42A8-B5A7-E3660AEE7E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565233" y="366429"/>
            <a:ext cx="10265567" cy="8949021"/>
          </a:xfrm>
        </p:spPr>
        <p:txBody>
          <a:bodyPr/>
          <a:lstStyle>
            <a:lvl1pPr marL="0" indent="0">
              <a:buNone/>
              <a:defRPr sz="42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dirty="0"/>
              <a:t>Click icon to add a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D2432-3600-49FC-80E6-814EF0E377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2" y="3257550"/>
            <a:ext cx="6184106" cy="6057900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61741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CCAAC0-C493-27A7-3191-E4B21B3D5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028700"/>
            <a:ext cx="171450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FC8C1B-3960-F6B4-08F7-94AABE3AAE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247900"/>
            <a:ext cx="17145000" cy="6757236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800"/>
            </a:lvl1pPr>
            <a:lvl2pPr marL="0" indent="0">
              <a:spcAft>
                <a:spcPts val="3000"/>
              </a:spcAft>
              <a:buNone/>
              <a:defRPr sz="2800"/>
            </a:lvl2pPr>
            <a:lvl3pPr marL="0" indent="0">
              <a:spcAft>
                <a:spcPts val="3000"/>
              </a:spcAft>
              <a:buNone/>
              <a:defRPr sz="2800"/>
            </a:lvl3pPr>
            <a:lvl4pPr marL="0" indent="0">
              <a:spcAft>
                <a:spcPts val="3000"/>
              </a:spcAft>
              <a:buNone/>
              <a:defRPr sz="2800"/>
            </a:lvl4pPr>
            <a:lvl5pPr marL="0" indent="0">
              <a:spcAft>
                <a:spcPts val="3000"/>
              </a:spcAft>
              <a:buNone/>
              <a:defRPr sz="2800"/>
            </a:lvl5pPr>
          </a:lstStyle>
          <a:p>
            <a:pPr lvl="0"/>
            <a:r>
              <a:rPr lang="en-US" dirty="0"/>
              <a:t>Enter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74D300-334F-E336-C0B8-1E6E62E00329}"/>
              </a:ext>
            </a:extLst>
          </p:cNvPr>
          <p:cNvSpPr txBox="1"/>
          <p:nvPr userDrawn="1"/>
        </p:nvSpPr>
        <p:spPr bwMode="white">
          <a:xfrm>
            <a:off x="533400" y="3524250"/>
            <a:ext cx="12620625" cy="1619250"/>
          </a:xfrm>
          <a:prstGeom prst="rect">
            <a:avLst/>
          </a:prstGeom>
          <a:noFill/>
        </p:spPr>
        <p:txBody>
          <a:bodyPr lIns="274320" tIns="137160" rIns="219456" bIns="13716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900" b="0" i="0" spc="-450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65E7861-06E9-52F9-D7CE-E48E1CE52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5524500"/>
            <a:ext cx="16495050" cy="723900"/>
          </a:xfrm>
        </p:spPr>
        <p:txBody>
          <a:bodyPr anchor="b" anchorCtr="0"/>
          <a:lstStyle>
            <a:lvl1pPr marL="0" indent="0">
              <a:buNone/>
              <a:defRPr sz="3000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7DF2132-5791-1D7F-923C-85BCC8F37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6267450"/>
            <a:ext cx="16495050" cy="2667000"/>
          </a:xfrm>
        </p:spPr>
        <p:txBody>
          <a:bodyPr tIns="91440" anchor="t" anchorCtr="0"/>
          <a:lstStyle>
            <a:lvl1pPr marL="0" indent="0">
              <a:spcAft>
                <a:spcPts val="450"/>
              </a:spcAft>
              <a:buNone/>
              <a:defRPr sz="2700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Speaker contact info (such as LinkedIn or Twitter)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6493CD3-D1B7-B7A4-1043-2FEBCB359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7815" y="10531286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D8F9D1D-752B-4C1C-BFCB-173FBF3D9473}" type="datetime1">
              <a:rPr lang="en-US" smtClean="0"/>
              <a:pPr/>
              <a:t>4/1/24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C6EC054-DED1-C4B5-7B27-4964ADF33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05500" y="10531286"/>
            <a:ext cx="61722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68050F7-0C69-B8AD-5C79-65270EE3F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63600" y="10554730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7B5A187-8EC0-4BDE-9A26-B762BCE88E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CCAAC0-C493-27A7-3191-E4B21B3D5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42900"/>
            <a:ext cx="17221200" cy="952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12562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3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266700"/>
            <a:ext cx="17221200" cy="10255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3400" y="1638300"/>
            <a:ext cx="17221200" cy="7524750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4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bulleted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646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1" y="2231234"/>
            <a:ext cx="8432801" cy="708421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0"/>
              </a:spcBef>
              <a:spcAft>
                <a:spcPts val="1800"/>
              </a:spcAft>
              <a:defRPr sz="4200" b="0" i="0" baseline="0">
                <a:solidFill>
                  <a:schemeClr val="bg1"/>
                </a:solidFill>
                <a:latin typeface="Verdana Pro" panose="020B0604030504040204" pitchFamily="34" charset="0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3600" b="0" i="0">
                <a:solidFill>
                  <a:schemeClr val="bg1"/>
                </a:solidFill>
                <a:latin typeface="Verdana Pro" panose="020B0604030504040204" pitchFamily="34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3000" b="0" i="0">
                <a:solidFill>
                  <a:schemeClr val="bg1"/>
                </a:solidFill>
                <a:latin typeface="Verdana Pro" panose="020B0604030504040204" pitchFamily="34" charset="0"/>
              </a:defRPr>
            </a:lvl3pPr>
            <a:lvl4pPr>
              <a:spcAft>
                <a:spcPts val="1001"/>
              </a:spcAft>
              <a:defRPr/>
            </a:lvl4pPr>
            <a:lvl5pPr>
              <a:spcAft>
                <a:spcPts val="1001"/>
              </a:spcAft>
              <a:defRPr/>
            </a:lvl5pPr>
          </a:lstStyle>
          <a:p>
            <a:pPr lvl="0"/>
            <a:r>
              <a:rPr lang="en-US" dirty="0"/>
              <a:t>Type slide content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781557-F2E8-9A40-A3CE-84E4ECCC2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366430"/>
            <a:ext cx="8432801" cy="1085849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  <a:latin typeface="Verdana Pro" panose="020B060403050404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E37B85-F7E0-4EBB-9ACC-8142C9A146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invGray">
          <a:xfrm>
            <a:off x="9398000" y="0"/>
            <a:ext cx="8890001" cy="102870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AU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7994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571749"/>
            <a:ext cx="17373600" cy="674370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85900"/>
            <a:ext cx="17373600" cy="411480"/>
          </a:xfrm>
        </p:spPr>
        <p:txBody>
          <a:bodyPr/>
          <a:lstStyle>
            <a:lvl1pPr marL="0" indent="0">
              <a:buNone/>
              <a:defRPr sz="1800" b="1" cap="all" spc="450" baseline="0">
                <a:solidFill>
                  <a:schemeClr val="accent6"/>
                </a:solidFill>
              </a:defRPr>
            </a:lvl1pPr>
            <a:lvl2pPr marL="548640" indent="0">
              <a:buNone/>
              <a:defRPr cap="all" baseline="0"/>
            </a:lvl2pPr>
            <a:lvl3pPr marL="1165860" indent="0">
              <a:buNone/>
              <a:defRPr cap="all" baseline="0"/>
            </a:lvl3pPr>
            <a:lvl4pPr marL="1577340" indent="0">
              <a:buNone/>
              <a:defRPr cap="all" baseline="0"/>
            </a:lvl4pPr>
            <a:lvl5pPr marL="157734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483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571749"/>
            <a:ext cx="17373600" cy="6743702"/>
          </a:xfrm>
        </p:spPr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85900"/>
            <a:ext cx="17373600" cy="411480"/>
          </a:xfrm>
        </p:spPr>
        <p:txBody>
          <a:bodyPr/>
          <a:lstStyle>
            <a:lvl1pPr marL="0" indent="0">
              <a:buNone/>
              <a:defRPr sz="1800" b="1" cap="all" spc="450" baseline="0">
                <a:solidFill>
                  <a:schemeClr val="accent6"/>
                </a:solidFill>
              </a:defRPr>
            </a:lvl1pPr>
            <a:lvl2pPr marL="548640" indent="0">
              <a:buNone/>
              <a:defRPr cap="all" baseline="0"/>
            </a:lvl2pPr>
            <a:lvl3pPr marL="1165860" indent="0">
              <a:buNone/>
              <a:defRPr cap="all" baseline="0"/>
            </a:lvl3pPr>
            <a:lvl4pPr marL="1577340" indent="0">
              <a:buNone/>
              <a:defRPr cap="all" baseline="0"/>
            </a:lvl4pPr>
            <a:lvl5pPr marL="157734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847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black background&#10;&#10;Description automatically generated">
            <a:extLst>
              <a:ext uri="{FF2B5EF4-FFF2-40B4-BE49-F238E27FC236}">
                <a16:creationId xmlns:a16="http://schemas.microsoft.com/office/drawing/2014/main" id="{9E243056-0284-A138-5CC2-2CCA9BB421D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88" y="-114299"/>
            <a:ext cx="18488388" cy="10526542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16F2358-9974-83FF-6601-CEA912F9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832"/>
            <a:ext cx="17373600" cy="1025524"/>
          </a:xfrm>
          <a:prstGeom prst="rect">
            <a:avLst/>
          </a:prstGeom>
        </p:spPr>
        <p:txBody>
          <a:bodyPr vert="horz" lIns="0" tIns="146304" rIns="91440" bIns="146304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CA6868-FC26-3250-212D-835D7D4A3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35187"/>
            <a:ext cx="17373600" cy="79232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AAA73BE-2C21-AD58-F955-1E228BB2B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7815" y="10531286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D8F9D1D-752B-4C1C-BFCB-173FBF3D9473}" type="datetime1">
              <a:rPr lang="en-US" smtClean="0"/>
              <a:pPr/>
              <a:t>4/1/24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2D8A51-89E7-F943-F046-9863B7738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05500" y="10531286"/>
            <a:ext cx="61722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153CC1-E7AC-B4D3-FB7A-F654DB2EF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63600" y="10554730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7B5A187-8EC0-4BDE-9A26-B762BCE88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199B6B6-0DD1-D461-45C8-6C12EBAF8C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5227" y="9771935"/>
            <a:ext cx="594360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Verdana Pro" panose="020B0604030504040204" pitchFamily="34" charset="0"/>
                <a:ea typeface="Amazon Ember" charset="0"/>
                <a:cs typeface="Amazon Ember" charset="0"/>
              </a:rPr>
              <a:t>© 2024, KTPTRAN LLC, Inc. or its affiliates. All rights reserved.</a:t>
            </a:r>
          </a:p>
        </p:txBody>
      </p:sp>
      <p:pic>
        <p:nvPicPr>
          <p:cNvPr id="19" name="Picture 1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85916C4-7730-CF1E-9DB0-2375D610B77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54090"/>
            <a:ext cx="552450" cy="552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9" r:id="rId3"/>
    <p:sldLayoutId id="2147483664" r:id="rId4"/>
    <p:sldLayoutId id="2147483665" r:id="rId5"/>
    <p:sldLayoutId id="2147483667" r:id="rId6"/>
    <p:sldLayoutId id="2147483666" r:id="rId7"/>
    <p:sldLayoutId id="2147483668" r:id="rId8"/>
    <p:sldLayoutId id="2147483669" r:id="rId9"/>
    <p:sldLayoutId id="2147483682" r:id="rId10"/>
    <p:sldLayoutId id="2147483683" r:id="rId11"/>
    <p:sldLayoutId id="2147483684" r:id="rId12"/>
    <p:sldLayoutId id="214748368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55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1"/>
          </a:solidFill>
          <a:latin typeface="Verdana Pro Cond" panose="020B0604030504040204" pitchFamily="34" charset="0"/>
          <a:ea typeface="+mj-ea"/>
          <a:cs typeface="Verdana Pro Cond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tptran/" TargetMode="External"/><Relationship Id="rId2" Type="http://schemas.openxmlformats.org/officeDocument/2006/relationships/hyperlink" Target="mailto:kevintptran@gmail.com" TargetMode="Externa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machine-learning/amazon-rekognition-custom-labels-community-showcase/" TargetMode="External"/><Relationship Id="rId2" Type="http://schemas.openxmlformats.org/officeDocument/2006/relationships/hyperlink" Target="https://aws.amazon.com/blogs/machine-learning/build-an-automatic-inventory-solution-using-public-datasets-with-amazon-rekognition-custom-label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0C85-86FD-6FF8-7613-F0655E3E65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AI/ML Inventory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91CA3-C956-8A34-67E9-B691AC847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/>
              <a:t>Kevin Tran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7030C-AC03-084C-1910-3A92845360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4761554"/>
            <a:ext cx="14688484" cy="381946"/>
          </a:xfrm>
        </p:spPr>
        <p:txBody>
          <a:bodyPr/>
          <a:lstStyle/>
          <a:p>
            <a:r>
              <a:rPr lang="en-US" sz="2400" dirty="0"/>
              <a:t>Recording inventory automatically using ai/ml for historical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9F1D2-4E0B-3193-DFE1-E100C99F30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/>
              <a:t>Cloud Consultant</a:t>
            </a:r>
          </a:p>
          <a:p>
            <a:r>
              <a:rPr lang="en-US" sz="2000" dirty="0"/>
              <a:t>KTPTRAN LLC</a:t>
            </a:r>
          </a:p>
        </p:txBody>
      </p:sp>
    </p:spTree>
    <p:extLst>
      <p:ext uri="{BB962C8B-B14F-4D97-AF65-F5344CB8AC3E}">
        <p14:creationId xmlns:p14="http://schemas.microsoft.com/office/powerpoint/2010/main" val="245214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AA66-83CF-0250-A2A3-48438F27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430"/>
            <a:ext cx="17373600" cy="1085849"/>
          </a:xfrm>
        </p:spPr>
        <p:txBody>
          <a:bodyPr anchor="t">
            <a:normAutofit/>
          </a:bodyPr>
          <a:lstStyle/>
          <a:p>
            <a:r>
              <a:rPr lang="en-US" dirty="0"/>
              <a:t>Inventory Historical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A926C-0045-E578-AD37-66ADB4FD8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485900"/>
            <a:ext cx="17373600" cy="762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With a few entries, navigate to the inventory page through the sidebar. Here you can view the inventory at any specific time and retrieve its associated image.</a:t>
            </a:r>
          </a:p>
        </p:txBody>
      </p:sp>
      <p:pic>
        <p:nvPicPr>
          <p:cNvPr id="2050" name="Picture 2" descr="Inventory">
            <a:extLst>
              <a:ext uri="{FF2B5EF4-FFF2-40B4-BE49-F238E27FC236}">
                <a16:creationId xmlns:a16="http://schemas.microsoft.com/office/drawing/2014/main" id="{2367976F-EA9E-0E39-AC7B-4C45369C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247900"/>
            <a:ext cx="14909800" cy="724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19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F965-593F-3F08-ABAF-21FD9A7E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61733"/>
            <a:ext cx="13084629" cy="2163534"/>
          </a:xfrm>
        </p:spPr>
        <p:txBody>
          <a:bodyPr anchor="ctr"/>
          <a:lstStyle/>
          <a:p>
            <a:r>
              <a:rPr lang="en-US" dirty="0"/>
              <a:t>Future State</a:t>
            </a:r>
          </a:p>
        </p:txBody>
      </p:sp>
    </p:spTree>
    <p:extLst>
      <p:ext uri="{BB962C8B-B14F-4D97-AF65-F5344CB8AC3E}">
        <p14:creationId xmlns:p14="http://schemas.microsoft.com/office/powerpoint/2010/main" val="385375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22774DB2-CF6E-450D-5940-49EE316887BA}"/>
              </a:ext>
            </a:extLst>
          </p:cNvPr>
          <p:cNvSpPr/>
          <p:nvPr/>
        </p:nvSpPr>
        <p:spPr>
          <a:xfrm>
            <a:off x="533400" y="2197100"/>
            <a:ext cx="6096000" cy="236220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 Pro Cond" panose="020B0604030504040204" pitchFamily="34" charset="0"/>
              </a:rPr>
              <a:t>Sprint 1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(2/13-2/23)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859EDBFA-EF4E-43F5-E822-754B2C667ECD}"/>
              </a:ext>
            </a:extLst>
          </p:cNvPr>
          <p:cNvSpPr/>
          <p:nvPr/>
        </p:nvSpPr>
        <p:spPr>
          <a:xfrm>
            <a:off x="5562602" y="2197100"/>
            <a:ext cx="6096000" cy="23622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 Pro Cond" panose="020B0604030504040204" pitchFamily="34" charset="0"/>
              </a:rPr>
              <a:t>Sprint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(2/26-3/8)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3D96BECA-787D-143B-23D9-3243EF1A9C9A}"/>
              </a:ext>
            </a:extLst>
          </p:cNvPr>
          <p:cNvSpPr/>
          <p:nvPr/>
        </p:nvSpPr>
        <p:spPr>
          <a:xfrm>
            <a:off x="10591804" y="2197100"/>
            <a:ext cx="6096000" cy="236220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 Pro Cond" panose="020B0604030504040204" pitchFamily="34" charset="0"/>
              </a:rPr>
              <a:t>Sprint 3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(3/11-3/22)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F45CC-49CD-77EF-33FD-71BFD23A1D94}"/>
              </a:ext>
            </a:extLst>
          </p:cNvPr>
          <p:cNvSpPr txBox="1"/>
          <p:nvPr/>
        </p:nvSpPr>
        <p:spPr>
          <a:xfrm>
            <a:off x="546100" y="5261318"/>
            <a:ext cx="49022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Web interface platform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User authentication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Snapshot workflow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2604F-2271-2EB3-ED24-3B3517C0763C}"/>
              </a:ext>
            </a:extLst>
          </p:cNvPr>
          <p:cNvSpPr txBox="1"/>
          <p:nvPr/>
        </p:nvSpPr>
        <p:spPr>
          <a:xfrm>
            <a:off x="5530853" y="6832434"/>
            <a:ext cx="491489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Amazon </a:t>
            </a:r>
            <a:r>
              <a:rPr lang="en-US" sz="2400" dirty="0" err="1">
                <a:solidFill>
                  <a:schemeClr val="bg1"/>
                </a:solidFill>
                <a:latin typeface="Verdana Pro" panose="020B0604030504040204" pitchFamily="34" charset="0"/>
              </a:rPr>
              <a:t>Rekognition</a:t>
            </a: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 Model training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Inventory count workflow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Historical view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4B668C-FB41-B353-93AE-6FB4A611F9A0}"/>
              </a:ext>
            </a:extLst>
          </p:cNvPr>
          <p:cNvSpPr txBox="1"/>
          <p:nvPr/>
        </p:nvSpPr>
        <p:spPr>
          <a:xfrm>
            <a:off x="10629904" y="5021640"/>
            <a:ext cx="49149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Web interface security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Point-in-time retrieval of historical snapshot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Project assets</a:t>
            </a:r>
            <a:endParaRPr lang="en-US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F2B8F0-8499-63F9-E997-0117E3681D2F}"/>
              </a:ext>
            </a:extLst>
          </p:cNvPr>
          <p:cNvCxnSpPr/>
          <p:nvPr/>
        </p:nvCxnSpPr>
        <p:spPr>
          <a:xfrm flipH="1">
            <a:off x="508000" y="4559300"/>
            <a:ext cx="25400" cy="20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1639E3-8377-1914-8AFE-73E74293DEB4}"/>
              </a:ext>
            </a:extLst>
          </p:cNvPr>
          <p:cNvCxnSpPr>
            <a:cxnSpLocks/>
          </p:cNvCxnSpPr>
          <p:nvPr/>
        </p:nvCxnSpPr>
        <p:spPr>
          <a:xfrm flipH="1">
            <a:off x="5461000" y="4521201"/>
            <a:ext cx="139706" cy="38808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9AFDC6-C312-3F6C-6617-E2EA5257E163}"/>
              </a:ext>
            </a:extLst>
          </p:cNvPr>
          <p:cNvCxnSpPr/>
          <p:nvPr/>
        </p:nvCxnSpPr>
        <p:spPr>
          <a:xfrm flipH="1">
            <a:off x="10579104" y="4521201"/>
            <a:ext cx="25400" cy="20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27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98-DB2E-25AF-6F83-8CEECBA2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Platform Expenses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55EC-864D-B012-144F-CFE2CEC3D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52279"/>
            <a:ext cx="8515350" cy="7086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Web Hosting Platform</a:t>
            </a:r>
          </a:p>
          <a:p>
            <a:r>
              <a:rPr lang="en-US" sz="2400" dirty="0"/>
              <a:t>AWS WAF</a:t>
            </a:r>
          </a:p>
          <a:p>
            <a:r>
              <a:rPr lang="en-US" sz="2400" dirty="0"/>
              <a:t>Amazon CloudFront</a:t>
            </a:r>
          </a:p>
          <a:p>
            <a:r>
              <a:rPr lang="en-US" sz="2400" dirty="0"/>
              <a:t>Amazon S3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Backend Processing</a:t>
            </a:r>
          </a:p>
          <a:p>
            <a:r>
              <a:rPr lang="en-US" sz="2400" dirty="0"/>
              <a:t>Amazon Cognito</a:t>
            </a:r>
          </a:p>
          <a:p>
            <a:r>
              <a:rPr lang="en-US" sz="2400" dirty="0"/>
              <a:t>Amazon API Gateway</a:t>
            </a:r>
          </a:p>
          <a:p>
            <a:r>
              <a:rPr lang="en-US" sz="2400" dirty="0"/>
              <a:t>Amazon </a:t>
            </a:r>
            <a:r>
              <a:rPr lang="en-US" sz="2400" dirty="0" err="1"/>
              <a:t>Rekognition</a:t>
            </a:r>
            <a:endParaRPr lang="en-US" sz="2400" dirty="0"/>
          </a:p>
          <a:p>
            <a:r>
              <a:rPr lang="en-US" sz="2400" dirty="0"/>
              <a:t>AWS Lambda</a:t>
            </a:r>
          </a:p>
          <a:p>
            <a:r>
              <a:rPr lang="en-US" sz="2400" dirty="0"/>
              <a:t>Amazon Timestream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37D06-3739-7F04-B7BB-89DB9BCAE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899" y="1452279"/>
            <a:ext cx="8515350" cy="7086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User Data</a:t>
            </a:r>
          </a:p>
          <a:p>
            <a:r>
              <a:rPr lang="en-US" sz="2400" dirty="0"/>
              <a:t>Inventory detection model data</a:t>
            </a:r>
          </a:p>
          <a:p>
            <a:r>
              <a:rPr lang="en-US" sz="2400" dirty="0"/>
              <a:t>Snapshot image asset storage</a:t>
            </a:r>
          </a:p>
          <a:p>
            <a:r>
              <a:rPr lang="en-US" sz="2400" dirty="0"/>
              <a:t>Inventory record storage</a:t>
            </a:r>
          </a:p>
        </p:txBody>
      </p:sp>
    </p:spTree>
    <p:extLst>
      <p:ext uri="{BB962C8B-B14F-4D97-AF65-F5344CB8AC3E}">
        <p14:creationId xmlns:p14="http://schemas.microsoft.com/office/powerpoint/2010/main" val="410397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7E8C-0F0D-B315-1C48-3518C3C7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F8E0-CEDE-1EA2-7E02-71ECE5BB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AWS </a:t>
            </a:r>
            <a:r>
              <a:rPr lang="en-US" sz="3200" b="1" dirty="0" err="1">
                <a:solidFill>
                  <a:schemeClr val="bg2"/>
                </a:solidFill>
              </a:rPr>
              <a:t>Rekognition</a:t>
            </a:r>
            <a:r>
              <a:rPr lang="en-US" sz="3200" b="1" dirty="0">
                <a:solidFill>
                  <a:schemeClr val="bg2"/>
                </a:solidFill>
              </a:rPr>
              <a:t> model accuracy: </a:t>
            </a:r>
            <a:r>
              <a:rPr lang="en-US" sz="3200" dirty="0">
                <a:solidFill>
                  <a:schemeClr val="bg2"/>
                </a:solidFill>
              </a:rPr>
              <a:t>scaling images to tens of thousands to increase model accuracy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IoT Ingestion: </a:t>
            </a:r>
            <a:r>
              <a:rPr lang="en-US" sz="3200" dirty="0">
                <a:solidFill>
                  <a:schemeClr val="bg2"/>
                </a:solidFill>
              </a:rPr>
              <a:t>Utilizing IoT devices such as cameras to automatically generate snapshots of real-life inventory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AI/ML Inventory Prediction: </a:t>
            </a:r>
            <a:r>
              <a:rPr lang="en-US" sz="3200" dirty="0">
                <a:solidFill>
                  <a:schemeClr val="bg2"/>
                </a:solidFill>
              </a:rPr>
              <a:t>Using historical data conduct data analytics for predicting the inventory of fruits using Amazon Forecast.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37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FDED50-701E-B02A-D9C1-9C36267B5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5238750"/>
            <a:ext cx="16495050" cy="723900"/>
          </a:xfrm>
        </p:spPr>
        <p:txBody>
          <a:bodyPr/>
          <a:lstStyle/>
          <a:p>
            <a:r>
              <a:rPr lang="en-US" b="1" dirty="0"/>
              <a:t>Kevin Tran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3E293-E7EE-5321-5C2D-AADE4F2B5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5981700"/>
            <a:ext cx="16495050" cy="2667000"/>
          </a:xfrm>
        </p:spPr>
        <p:txBody>
          <a:bodyPr/>
          <a:lstStyle/>
          <a:p>
            <a:r>
              <a:rPr lang="en-US" dirty="0"/>
              <a:t>Cloud Consultant</a:t>
            </a:r>
          </a:p>
          <a:p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kevintptran@gmail.com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https://www.linkedin.com/in/ktptran/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78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7E8C-0F0D-B315-1C48-3518C3C7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F8E0-CEDE-1EA2-7E02-71ECE5BB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Example Case Study: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https://aws.amazon.com/blogs/machine-learning/build-an-automatic-inventory-solution-using-public-datasets-with-amazon-rekognition-custom-labels/</a:t>
            </a:r>
            <a:endParaRPr lang="en-US" sz="3200" dirty="0">
              <a:solidFill>
                <a:schemeClr val="accent6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Community Showcase Blog: </a:t>
            </a:r>
            <a:r>
              <a:rPr lang="en-US" sz="32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https://aws.amazon.com/blogs/machine-learning/amazon-rekognition-custom-labels-community-showcase/</a:t>
            </a:r>
            <a:endParaRPr lang="en-US" sz="3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9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E97E-60E7-7DE9-7C34-31C46644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028700"/>
            <a:ext cx="17145000" cy="76200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994-062E-59E7-37DE-61EBA5CD7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2247900"/>
            <a:ext cx="17145000" cy="675723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Storyboard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Future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4107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9B0E-A85F-C980-4658-41C6FBE75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866900"/>
            <a:ext cx="17678400" cy="7389812"/>
          </a:xfrm>
        </p:spPr>
        <p:txBody>
          <a:bodyPr/>
          <a:lstStyle/>
          <a:p>
            <a:r>
              <a:rPr lang="en-US" sz="3200" b="1" dirty="0"/>
              <a:t>Objective and Key Results (OKRs)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a platform to automatically record down item inventory.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an interface to view the historical trends.</a:t>
            </a:r>
          </a:p>
          <a:p>
            <a:endParaRPr lang="en-US" b="1" dirty="0"/>
          </a:p>
          <a:p>
            <a:r>
              <a:rPr lang="en-US" sz="3200" b="1" dirty="0"/>
              <a:t>Key Performance Indicators (KPIs)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inventory stock within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a web platform to view configuration and historical trends</a:t>
            </a:r>
          </a:p>
        </p:txBody>
      </p:sp>
    </p:spTree>
    <p:extLst>
      <p:ext uri="{BB962C8B-B14F-4D97-AF65-F5344CB8AC3E}">
        <p14:creationId xmlns:p14="http://schemas.microsoft.com/office/powerpoint/2010/main" val="429292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F965-593F-3F08-ABAF-21FD9A7E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61733"/>
            <a:ext cx="13084629" cy="2163534"/>
          </a:xfrm>
        </p:spPr>
        <p:txBody>
          <a:bodyPr anchor="ctr"/>
          <a:lstStyle/>
          <a:p>
            <a:r>
              <a:rPr lang="en-US" dirty="0"/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986188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User Generating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B54FBB-0595-B352-06CD-BE79D91A6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800" y="1455607"/>
            <a:ext cx="14935200" cy="7827370"/>
          </a:xfrm>
        </p:spPr>
        <p:txBody>
          <a:bodyPr/>
          <a:lstStyle/>
          <a:p>
            <a:r>
              <a:rPr lang="en-US" sz="4000" dirty="0"/>
              <a:t>Users authenticate through the web platform &amp; generate a snapshot of the inventory.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The snapshot asset is saved in Amazon S3 storage.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The snapshot is processed and analyzes the count of objects using Amazon </a:t>
            </a:r>
            <a:r>
              <a:rPr lang="en-US" sz="4000" dirty="0" err="1"/>
              <a:t>Rekognition</a:t>
            </a:r>
            <a:r>
              <a:rPr lang="en-US" sz="4000" dirty="0"/>
              <a:t>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The count of objects and image location is recorded into Amazon Timestream for auditing.</a:t>
            </a:r>
          </a:p>
        </p:txBody>
      </p:sp>
      <p:pic>
        <p:nvPicPr>
          <p:cNvPr id="8" name="Graphic 19" descr="Amazon Timestream service icon.">
            <a:extLst>
              <a:ext uri="{FF2B5EF4-FFF2-40B4-BE49-F238E27FC236}">
                <a16:creationId xmlns:a16="http://schemas.microsoft.com/office/drawing/2014/main" id="{83474525-8164-AB8F-F77C-A2335B67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33400" y="7873277"/>
            <a:ext cx="1409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8" descr="Amazon Rekognition service icon.">
            <a:extLst>
              <a:ext uri="{FF2B5EF4-FFF2-40B4-BE49-F238E27FC236}">
                <a16:creationId xmlns:a16="http://schemas.microsoft.com/office/drawing/2014/main" id="{D33AB735-C36C-9F78-AD55-D69265F75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33400" y="5629851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6" descr="General resource icon.">
            <a:extLst>
              <a:ext uri="{FF2B5EF4-FFF2-40B4-BE49-F238E27FC236}">
                <a16:creationId xmlns:a16="http://schemas.microsoft.com/office/drawing/2014/main" id="{725E196D-5D37-BAEE-D1F3-93079ADA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 flipH="1">
            <a:off x="584200" y="1447074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8" descr="Amazon Simple Storage Service (Amazon S3) service icon.">
            <a:extLst>
              <a:ext uri="{FF2B5EF4-FFF2-40B4-BE49-F238E27FC236}">
                <a16:creationId xmlns:a16="http://schemas.microsoft.com/office/drawing/2014/main" id="{91F31861-CD28-00DE-581E-40C8F555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571500" y="3424525"/>
            <a:ext cx="1409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1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Viewing Historical Inventory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8761C9F-28B0-7921-21B4-F0F47D617D4A}"/>
              </a:ext>
            </a:extLst>
          </p:cNvPr>
          <p:cNvSpPr txBox="1">
            <a:spLocks/>
          </p:cNvSpPr>
          <p:nvPr/>
        </p:nvSpPr>
        <p:spPr>
          <a:xfrm>
            <a:off x="2209800" y="1638300"/>
            <a:ext cx="14935200" cy="782737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Users authenticate through the web platform &amp; view the inventory.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Historical inventory with timestamps is retrieved from storage.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Clicking on any point retrieves the associated image from Amazon S3.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7" name="Graphic 6" descr="General resource icon.">
            <a:extLst>
              <a:ext uri="{FF2B5EF4-FFF2-40B4-BE49-F238E27FC236}">
                <a16:creationId xmlns:a16="http://schemas.microsoft.com/office/drawing/2014/main" id="{AC81A5C8-7D45-B4B9-4029-3067E2BA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 flipH="1">
            <a:off x="596899" y="1638300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 descr="Amazon Simple Storage Service (Amazon S3) service icon.">
            <a:extLst>
              <a:ext uri="{FF2B5EF4-FFF2-40B4-BE49-F238E27FC236}">
                <a16:creationId xmlns:a16="http://schemas.microsoft.com/office/drawing/2014/main" id="{C5F6F524-4BF9-1C0B-E6B1-3AAEF1A6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33400" y="6286499"/>
            <a:ext cx="1409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lambda" descr="Lambda service icon.">
            <a:extLst>
              <a:ext uri="{FF2B5EF4-FFF2-40B4-BE49-F238E27FC236}">
                <a16:creationId xmlns:a16="http://schemas.microsoft.com/office/drawing/2014/main" id="{4183DC4D-A2BF-D60B-EF37-D4A440B6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84199" y="3956050"/>
            <a:ext cx="1409699" cy="140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223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40789"/>
            <a:ext cx="6184106" cy="2400300"/>
          </a:xfrm>
        </p:spPr>
        <p:txBody>
          <a:bodyPr anchor="t">
            <a:normAutofit/>
          </a:bodyPr>
          <a:lstStyle/>
          <a:p>
            <a:r>
              <a:rPr lang="en-US" dirty="0"/>
              <a:t>Architecture Diagram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639F585B-E588-25C0-9964-9DEC65DC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600" y="495300"/>
            <a:ext cx="10543127" cy="89490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2552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F965-593F-3F08-ABAF-21FD9A7E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61733"/>
            <a:ext cx="13084629" cy="2163534"/>
          </a:xfrm>
        </p:spPr>
        <p:txBody>
          <a:bodyPr anchor="ctr"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52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AA66-83CF-0250-A2A3-48438F27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430"/>
            <a:ext cx="17373600" cy="1085849"/>
          </a:xfrm>
        </p:spPr>
        <p:txBody>
          <a:bodyPr anchor="t">
            <a:normAutofit/>
          </a:bodyPr>
          <a:lstStyle/>
          <a:p>
            <a:r>
              <a:rPr lang="en-US" dirty="0"/>
              <a:t>Recording Inventory</a:t>
            </a:r>
          </a:p>
        </p:txBody>
      </p:sp>
      <p:pic>
        <p:nvPicPr>
          <p:cNvPr id="1026" name="Picture 2" descr="Refrigerator">
            <a:extLst>
              <a:ext uri="{FF2B5EF4-FFF2-40B4-BE49-F238E27FC236}">
                <a16:creationId xmlns:a16="http://schemas.microsoft.com/office/drawing/2014/main" id="{CFE193D8-A9C2-BB59-6194-5547E3A3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6519" y="2247900"/>
            <a:ext cx="14354961" cy="703393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A926C-0045-E578-AD37-66ADB4FD8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485900"/>
            <a:ext cx="17373600" cy="762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After logging into the system, open the refrigerator and move around the fruits. Once you close the fridge, a snapshot will be saved and analyzed to record.</a:t>
            </a:r>
          </a:p>
        </p:txBody>
      </p:sp>
    </p:spTree>
    <p:extLst>
      <p:ext uri="{BB962C8B-B14F-4D97-AF65-F5344CB8AC3E}">
        <p14:creationId xmlns:p14="http://schemas.microsoft.com/office/powerpoint/2010/main" val="194338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443</Words>
  <Application>Microsoft Macintosh PowerPoint</Application>
  <PresentationFormat>Custom</PresentationFormat>
  <Paragraphs>79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Wingdings</vt:lpstr>
      <vt:lpstr>Amazon Ember Heavy</vt:lpstr>
      <vt:lpstr>Arial</vt:lpstr>
      <vt:lpstr>Amazon Ember</vt:lpstr>
      <vt:lpstr>Verdana Pro</vt:lpstr>
      <vt:lpstr>Verdana Pro Cond</vt:lpstr>
      <vt:lpstr>Calibri</vt:lpstr>
      <vt:lpstr>Lucida Console</vt:lpstr>
      <vt:lpstr>Office Theme</vt:lpstr>
      <vt:lpstr>AI/ML Inventory Detection</vt:lpstr>
      <vt:lpstr>Table of Contents</vt:lpstr>
      <vt:lpstr>Project Overview</vt:lpstr>
      <vt:lpstr>Storyboard</vt:lpstr>
      <vt:lpstr>User Generating Data</vt:lpstr>
      <vt:lpstr>Viewing Historical Inventory</vt:lpstr>
      <vt:lpstr>Architecture Diagram</vt:lpstr>
      <vt:lpstr>Demo</vt:lpstr>
      <vt:lpstr>Recording Inventory</vt:lpstr>
      <vt:lpstr>Inventory Historical View</vt:lpstr>
      <vt:lpstr>Future State</vt:lpstr>
      <vt:lpstr>Project Timeline</vt:lpstr>
      <vt:lpstr> Platform Expenses</vt:lpstr>
      <vt:lpstr>Additional Features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Free Career Walking Deck Template for KKARENISM Subscribers</dc:title>
  <cp:lastModifiedBy>Kevin Tran</cp:lastModifiedBy>
  <cp:revision>3</cp:revision>
  <dcterms:created xsi:type="dcterms:W3CDTF">2006-08-16T00:00:00Z</dcterms:created>
  <dcterms:modified xsi:type="dcterms:W3CDTF">2024-04-01T21:30:04Z</dcterms:modified>
  <dc:identifier>DAGBMqD2b9Q</dc:identifier>
</cp:coreProperties>
</file>